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sldIdLst>
    <p:sldId id="256" r:id="rId5"/>
    <p:sldId id="257" r:id="rId6"/>
    <p:sldId id="258" r:id="rId7"/>
    <p:sldId id="259" r:id="rId8"/>
    <p:sldId id="261" r:id="rId9"/>
    <p:sldId id="270" r:id="rId10"/>
    <p:sldId id="271"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5"/>
    <p:restoredTop sz="94651"/>
  </p:normalViewPr>
  <p:slideViewPr>
    <p:cSldViewPr snapToGrid="0">
      <p:cViewPr varScale="1">
        <p:scale>
          <a:sx n="78" d="100"/>
          <a:sy n="78"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B3F23-95D9-451E-92E1-B596842D0081}" type="datetimeFigureOut">
              <a:rPr lang="fr-FR"/>
              <a:t>12/10/2024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9DEC3-20C1-4A4C-80E0-623637F00CFA}" type="slidenum">
              <a:rPr lang="fr-FR"/>
              <a:t>‹N°›</a:t>
            </a:fld>
            <a:endParaRPr lang="fr-FR"/>
          </a:p>
        </p:txBody>
      </p:sp>
    </p:spTree>
    <p:extLst>
      <p:ext uri="{BB962C8B-B14F-4D97-AF65-F5344CB8AC3E}">
        <p14:creationId xmlns:p14="http://schemas.microsoft.com/office/powerpoint/2010/main" val="1143841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641731-9975-4EBD-B448-07F229C458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DDF3C88-F73E-4DE2-A937-E119E80B04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63896D3-B50F-468D-A635-8BB1C3A9FACF}"/>
              </a:ext>
            </a:extLst>
          </p:cNvPr>
          <p:cNvSpPr>
            <a:spLocks noGrp="1"/>
          </p:cNvSpPr>
          <p:nvPr>
            <p:ph type="dt" sz="half" idx="10"/>
          </p:nvPr>
        </p:nvSpPr>
        <p:spPr/>
        <p:txBody>
          <a:bodyPr/>
          <a:lstStyle/>
          <a:p>
            <a:fld id="{C150C8FB-536B-4E8C-89E2-B3263702EF8C}" type="datetime1">
              <a:rPr lang="fr-FR" smtClean="0"/>
              <a:t>12/10/2024</a:t>
            </a:fld>
            <a:endParaRPr lang="fr-FR"/>
          </a:p>
        </p:txBody>
      </p:sp>
      <p:sp>
        <p:nvSpPr>
          <p:cNvPr id="5" name="Espace réservé du pied de page 4">
            <a:extLst>
              <a:ext uri="{FF2B5EF4-FFF2-40B4-BE49-F238E27FC236}">
                <a16:creationId xmlns:a16="http://schemas.microsoft.com/office/drawing/2014/main" id="{531EB995-D40A-4804-B843-EDB60C16F5F1}"/>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41AADCCF-55B5-4ED3-A1FF-2BCD589B3D7C}"/>
              </a:ext>
            </a:extLst>
          </p:cNvPr>
          <p:cNvSpPr>
            <a:spLocks noGrp="1"/>
          </p:cNvSpPr>
          <p:nvPr>
            <p:ph type="sldNum" sz="quarter" idx="12"/>
          </p:nvPr>
        </p:nvSpPr>
        <p:spPr>
          <a:xfrm>
            <a:off x="9415269" y="6484626"/>
            <a:ext cx="2743200" cy="365125"/>
          </a:xfrm>
        </p:spPr>
        <p:txBody>
          <a:bodyPr/>
          <a:lstStyle/>
          <a:p>
            <a:fld id="{8451C2F9-D2F6-4AB4-97F8-CBD41F7E86B7}" type="slidenum">
              <a:rPr lang="fr-FR" smtClean="0"/>
              <a:t>‹N°›</a:t>
            </a:fld>
            <a:endParaRPr lang="fr-FR"/>
          </a:p>
        </p:txBody>
      </p:sp>
      <p:sp>
        <p:nvSpPr>
          <p:cNvPr id="7" name="object 10">
            <a:extLst>
              <a:ext uri="{FF2B5EF4-FFF2-40B4-BE49-F238E27FC236}">
                <a16:creationId xmlns:a16="http://schemas.microsoft.com/office/drawing/2014/main" id="{7A6DE3B7-1DF6-4CDC-B921-62AB6AA52042}"/>
              </a:ext>
            </a:extLst>
          </p:cNvPr>
          <p:cNvSpPr txBox="1">
            <a:spLocks/>
          </p:cNvSpPr>
          <p:nvPr userDrawn="1"/>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a:solidFill>
                <a:srgbClr val="002060"/>
              </a:solidFill>
            </a:endParaRPr>
          </a:p>
        </p:txBody>
      </p:sp>
      <p:pic>
        <p:nvPicPr>
          <p:cNvPr id="8" name="Image 7">
            <a:extLst>
              <a:ext uri="{FF2B5EF4-FFF2-40B4-BE49-F238E27FC236}">
                <a16:creationId xmlns:a16="http://schemas.microsoft.com/office/drawing/2014/main" id="{B0950A6A-F1A2-4CD6-8620-3F57C46E27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9" name="Image 8">
            <a:extLst>
              <a:ext uri="{FF2B5EF4-FFF2-40B4-BE49-F238E27FC236}">
                <a16:creationId xmlns:a16="http://schemas.microsoft.com/office/drawing/2014/main" id="{169DB039-EE27-4897-A511-AC922E82C8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5269" y="6109761"/>
            <a:ext cx="1938531" cy="640149"/>
          </a:xfrm>
          <a:prstGeom prst="rect">
            <a:avLst/>
          </a:prstGeom>
        </p:spPr>
      </p:pic>
    </p:spTree>
    <p:extLst>
      <p:ext uri="{BB962C8B-B14F-4D97-AF65-F5344CB8AC3E}">
        <p14:creationId xmlns:p14="http://schemas.microsoft.com/office/powerpoint/2010/main" val="213640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6168ED-140A-4586-BF13-7BCB5EF91AC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C3A78A2-9AD8-439F-943B-40A747AE596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A7F4C22-FE1F-458C-AE14-8E901C364842}"/>
              </a:ext>
            </a:extLst>
          </p:cNvPr>
          <p:cNvSpPr>
            <a:spLocks noGrp="1"/>
          </p:cNvSpPr>
          <p:nvPr>
            <p:ph type="dt" sz="half" idx="10"/>
          </p:nvPr>
        </p:nvSpPr>
        <p:spPr/>
        <p:txBody>
          <a:bodyPr/>
          <a:lstStyle/>
          <a:p>
            <a:fld id="{157C678C-5618-498C-A29B-B73F5A6F0A66}" type="datetime1">
              <a:rPr lang="fr-FR" smtClean="0"/>
              <a:t>12/10/2024</a:t>
            </a:fld>
            <a:endParaRPr lang="fr-FR"/>
          </a:p>
        </p:txBody>
      </p:sp>
      <p:sp>
        <p:nvSpPr>
          <p:cNvPr id="5" name="Espace réservé du pied de page 4">
            <a:extLst>
              <a:ext uri="{FF2B5EF4-FFF2-40B4-BE49-F238E27FC236}">
                <a16:creationId xmlns:a16="http://schemas.microsoft.com/office/drawing/2014/main" id="{D57A0104-7E0B-4677-A181-569CDF4CAE4E}"/>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53437C4C-F375-40A7-BFD5-5CC4AB982508}"/>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67766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7D0FDB1-8C26-48B1-B700-E74511EDE66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5699A14-1C76-4D39-8FF3-E7CA652E7E1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00E7D6-1A75-479C-933E-7A40598E1807}"/>
              </a:ext>
            </a:extLst>
          </p:cNvPr>
          <p:cNvSpPr>
            <a:spLocks noGrp="1"/>
          </p:cNvSpPr>
          <p:nvPr>
            <p:ph type="dt" sz="half" idx="10"/>
          </p:nvPr>
        </p:nvSpPr>
        <p:spPr/>
        <p:txBody>
          <a:bodyPr/>
          <a:lstStyle/>
          <a:p>
            <a:fld id="{208417D7-8095-4453-945B-CC8F9B8FCAE9}" type="datetime1">
              <a:rPr lang="fr-FR" smtClean="0"/>
              <a:t>12/10/2024</a:t>
            </a:fld>
            <a:endParaRPr lang="fr-FR"/>
          </a:p>
        </p:txBody>
      </p:sp>
      <p:sp>
        <p:nvSpPr>
          <p:cNvPr id="5" name="Espace réservé du pied de page 4">
            <a:extLst>
              <a:ext uri="{FF2B5EF4-FFF2-40B4-BE49-F238E27FC236}">
                <a16:creationId xmlns:a16="http://schemas.microsoft.com/office/drawing/2014/main" id="{AD8CFC85-DC86-44F6-8F59-D0488223AE7A}"/>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44E82D24-1BEC-48CF-9D97-66A0198F0C55}"/>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92628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F9EB31-2293-459E-B5AB-FCFDF7235C1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7F27CC7-7470-4CB3-88E1-5E2F4D1F7A7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FABE95A-B986-4437-9A8E-71ADB3D03CF8}"/>
              </a:ext>
            </a:extLst>
          </p:cNvPr>
          <p:cNvSpPr>
            <a:spLocks noGrp="1"/>
          </p:cNvSpPr>
          <p:nvPr>
            <p:ph type="dt" sz="half" idx="10"/>
          </p:nvPr>
        </p:nvSpPr>
        <p:spPr/>
        <p:txBody>
          <a:bodyPr/>
          <a:lstStyle/>
          <a:p>
            <a:fld id="{37E91008-4EA8-43D3-9330-053E18BE9BFE}" type="datetime1">
              <a:rPr lang="fr-FR" smtClean="0"/>
              <a:t>12/10/2024</a:t>
            </a:fld>
            <a:endParaRPr lang="fr-FR"/>
          </a:p>
        </p:txBody>
      </p:sp>
      <p:sp>
        <p:nvSpPr>
          <p:cNvPr id="5" name="Espace réservé du pied de page 4">
            <a:extLst>
              <a:ext uri="{FF2B5EF4-FFF2-40B4-BE49-F238E27FC236}">
                <a16:creationId xmlns:a16="http://schemas.microsoft.com/office/drawing/2014/main" id="{8B714437-B1CC-4314-A8F9-0F2A1DAD2D6D}"/>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44B551C5-D511-45CC-B436-C127D827D6C8}"/>
              </a:ext>
            </a:extLst>
          </p:cNvPr>
          <p:cNvSpPr>
            <a:spLocks noGrp="1"/>
          </p:cNvSpPr>
          <p:nvPr>
            <p:ph type="sldNum" sz="quarter" idx="12"/>
          </p:nvPr>
        </p:nvSpPr>
        <p:spPr>
          <a:xfrm>
            <a:off x="9448800" y="6492875"/>
            <a:ext cx="2743200" cy="365125"/>
          </a:xfrm>
        </p:spPr>
        <p:txBody>
          <a:bodyPr/>
          <a:lstStyle/>
          <a:p>
            <a:fld id="{8451C2F9-D2F6-4AB4-97F8-CBD41F7E86B7}" type="slidenum">
              <a:rPr lang="fr-FR" smtClean="0"/>
              <a:t>‹N°›</a:t>
            </a:fld>
            <a:endParaRPr lang="fr-FR"/>
          </a:p>
        </p:txBody>
      </p:sp>
      <p:sp>
        <p:nvSpPr>
          <p:cNvPr id="7" name="object 10">
            <a:extLst>
              <a:ext uri="{FF2B5EF4-FFF2-40B4-BE49-F238E27FC236}">
                <a16:creationId xmlns:a16="http://schemas.microsoft.com/office/drawing/2014/main" id="{A20E848F-290E-4019-8AA8-467B53DB5DC9}"/>
              </a:ext>
            </a:extLst>
          </p:cNvPr>
          <p:cNvSpPr txBox="1">
            <a:spLocks/>
          </p:cNvSpPr>
          <p:nvPr userDrawn="1"/>
        </p:nvSpPr>
        <p:spPr>
          <a:xfrm>
            <a:off x="4041374" y="6472450"/>
            <a:ext cx="4114800" cy="189796"/>
          </a:xfrm>
          <a:prstGeom prst="rect">
            <a:avLst/>
          </a:prstGeom>
        </p:spPr>
        <p:txBody>
          <a:bodyPr vert="horz" wrap="square" lIns="0" tIns="5080" rIns="0" bIns="0" rtlCol="0" anchor="ctr">
            <a:sp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0"/>
              </a:spcBef>
            </a:pPr>
            <a:r>
              <a:rPr lang="fr-FR" spc="-60">
                <a:solidFill>
                  <a:srgbClr val="002060"/>
                </a:solidFill>
              </a:rPr>
              <a:t>Pole Humanités Design Département des Relations Humaines</a:t>
            </a:r>
            <a:endParaRPr lang="fr-FR" spc="-100">
              <a:solidFill>
                <a:srgbClr val="002060"/>
              </a:solidFill>
            </a:endParaRPr>
          </a:p>
        </p:txBody>
      </p:sp>
      <p:pic>
        <p:nvPicPr>
          <p:cNvPr id="8" name="Image 7">
            <a:extLst>
              <a:ext uri="{FF2B5EF4-FFF2-40B4-BE49-F238E27FC236}">
                <a16:creationId xmlns:a16="http://schemas.microsoft.com/office/drawing/2014/main" id="{BAD567BF-CB8C-4D24-957F-BF07CE4129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9" name="Image 8">
            <a:extLst>
              <a:ext uri="{FF2B5EF4-FFF2-40B4-BE49-F238E27FC236}">
                <a16:creationId xmlns:a16="http://schemas.microsoft.com/office/drawing/2014/main" id="{462AEEB7-B469-4DB6-AAD2-90E35D27B9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6656" y="6123941"/>
            <a:ext cx="1938531" cy="640149"/>
          </a:xfrm>
          <a:prstGeom prst="rect">
            <a:avLst/>
          </a:prstGeom>
        </p:spPr>
      </p:pic>
    </p:spTree>
    <p:extLst>
      <p:ext uri="{BB962C8B-B14F-4D97-AF65-F5344CB8AC3E}">
        <p14:creationId xmlns:p14="http://schemas.microsoft.com/office/powerpoint/2010/main" val="245583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A6D121-A075-480F-A4D1-3F6D703F246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5898250-A6E6-4146-9A15-7169B50C13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738C19E-FC51-4717-BFAB-800B963FC641}"/>
              </a:ext>
            </a:extLst>
          </p:cNvPr>
          <p:cNvSpPr>
            <a:spLocks noGrp="1"/>
          </p:cNvSpPr>
          <p:nvPr>
            <p:ph type="dt" sz="half" idx="10"/>
          </p:nvPr>
        </p:nvSpPr>
        <p:spPr/>
        <p:txBody>
          <a:bodyPr/>
          <a:lstStyle/>
          <a:p>
            <a:fld id="{8B863008-3577-4013-A153-CCC46DB48771}" type="datetime1">
              <a:rPr lang="fr-FR" smtClean="0"/>
              <a:t>12/10/2024</a:t>
            </a:fld>
            <a:endParaRPr lang="fr-FR"/>
          </a:p>
        </p:txBody>
      </p:sp>
      <p:sp>
        <p:nvSpPr>
          <p:cNvPr id="5" name="Espace réservé du pied de page 4">
            <a:extLst>
              <a:ext uri="{FF2B5EF4-FFF2-40B4-BE49-F238E27FC236}">
                <a16:creationId xmlns:a16="http://schemas.microsoft.com/office/drawing/2014/main" id="{D2359DB2-ACB4-435D-9CDD-559C69D35C12}"/>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51091735-FCF0-40DD-BE8E-0E6BD0961BB6}"/>
              </a:ext>
            </a:extLst>
          </p:cNvPr>
          <p:cNvSpPr>
            <a:spLocks noGrp="1"/>
          </p:cNvSpPr>
          <p:nvPr>
            <p:ph type="sldNum" sz="quarter" idx="12"/>
          </p:nvPr>
        </p:nvSpPr>
        <p:spPr>
          <a:xfrm>
            <a:off x="9347446" y="6356350"/>
            <a:ext cx="2743200" cy="365125"/>
          </a:xfrm>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197806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CAAAC-7B44-48D5-ADFB-C1A04C9A6CB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F667158-706A-4492-84A4-29AB64480DD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AB5EB59-F861-4694-9E1D-51C190E0CFA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6FDC1E2-FB7A-4FE7-956B-952B6A1DA332}"/>
              </a:ext>
            </a:extLst>
          </p:cNvPr>
          <p:cNvSpPr>
            <a:spLocks noGrp="1"/>
          </p:cNvSpPr>
          <p:nvPr>
            <p:ph type="dt" sz="half" idx="10"/>
          </p:nvPr>
        </p:nvSpPr>
        <p:spPr/>
        <p:txBody>
          <a:bodyPr/>
          <a:lstStyle/>
          <a:p>
            <a:fld id="{8CC18591-9775-4C57-92A3-1C9C1A0F8B09}" type="datetime1">
              <a:rPr lang="fr-FR" smtClean="0"/>
              <a:t>12/10/2024</a:t>
            </a:fld>
            <a:endParaRPr lang="fr-FR"/>
          </a:p>
        </p:txBody>
      </p:sp>
      <p:sp>
        <p:nvSpPr>
          <p:cNvPr id="6" name="Espace réservé du pied de page 5">
            <a:extLst>
              <a:ext uri="{FF2B5EF4-FFF2-40B4-BE49-F238E27FC236}">
                <a16:creationId xmlns:a16="http://schemas.microsoft.com/office/drawing/2014/main" id="{1093922E-5191-42CA-B202-40DA045CC5D0}"/>
              </a:ext>
            </a:extLst>
          </p:cNvPr>
          <p:cNvSpPr>
            <a:spLocks noGrp="1"/>
          </p:cNvSpPr>
          <p:nvPr>
            <p:ph type="ftr" sz="quarter" idx="11"/>
          </p:nvPr>
        </p:nvSpPr>
        <p:spPr/>
        <p:txBody>
          <a:bodyPr/>
          <a:lstStyle/>
          <a:p>
            <a:r>
              <a:rPr lang="fr-FR"/>
              <a:t>Pole Humanités Design Département des Relations Humaines</a:t>
            </a:r>
          </a:p>
        </p:txBody>
      </p:sp>
      <p:sp>
        <p:nvSpPr>
          <p:cNvPr id="7" name="Espace réservé du numéro de diapositive 6">
            <a:extLst>
              <a:ext uri="{FF2B5EF4-FFF2-40B4-BE49-F238E27FC236}">
                <a16:creationId xmlns:a16="http://schemas.microsoft.com/office/drawing/2014/main" id="{C7CA26F9-0562-4530-A83F-D581A21869EF}"/>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433975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0654B-5453-4C77-87B0-50FEC461F62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4CDFD68-2434-4CB5-8891-014CB55E6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E8FD596-3A65-4E29-8717-3115F43564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244154B-751E-43A3-B888-F754E1B31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EEC3FBD-20DF-4ABF-8063-69486315959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1B2964E-ED02-4182-8699-66B093E6C509}"/>
              </a:ext>
            </a:extLst>
          </p:cNvPr>
          <p:cNvSpPr>
            <a:spLocks noGrp="1"/>
          </p:cNvSpPr>
          <p:nvPr>
            <p:ph type="dt" sz="half" idx="10"/>
          </p:nvPr>
        </p:nvSpPr>
        <p:spPr/>
        <p:txBody>
          <a:bodyPr/>
          <a:lstStyle/>
          <a:p>
            <a:fld id="{3E9D126F-8AD6-4CB7-8524-571069DDFA93}" type="datetime1">
              <a:rPr lang="fr-FR" smtClean="0"/>
              <a:t>12/10/2024</a:t>
            </a:fld>
            <a:endParaRPr lang="fr-FR"/>
          </a:p>
        </p:txBody>
      </p:sp>
      <p:sp>
        <p:nvSpPr>
          <p:cNvPr id="8" name="Espace réservé du pied de page 7">
            <a:extLst>
              <a:ext uri="{FF2B5EF4-FFF2-40B4-BE49-F238E27FC236}">
                <a16:creationId xmlns:a16="http://schemas.microsoft.com/office/drawing/2014/main" id="{17D3EECB-B8AA-452F-B9C1-5CB29C6429B9}"/>
              </a:ext>
            </a:extLst>
          </p:cNvPr>
          <p:cNvSpPr>
            <a:spLocks noGrp="1"/>
          </p:cNvSpPr>
          <p:nvPr>
            <p:ph type="ftr" sz="quarter" idx="11"/>
          </p:nvPr>
        </p:nvSpPr>
        <p:spPr/>
        <p:txBody>
          <a:bodyPr/>
          <a:lstStyle/>
          <a:p>
            <a:r>
              <a:rPr lang="fr-FR"/>
              <a:t>Pole Humanités Design Département des Relations Humaines</a:t>
            </a:r>
          </a:p>
        </p:txBody>
      </p:sp>
      <p:sp>
        <p:nvSpPr>
          <p:cNvPr id="9" name="Espace réservé du numéro de diapositive 8">
            <a:extLst>
              <a:ext uri="{FF2B5EF4-FFF2-40B4-BE49-F238E27FC236}">
                <a16:creationId xmlns:a16="http://schemas.microsoft.com/office/drawing/2014/main" id="{1AB0326B-40F4-4FAB-9F8B-15532FE64283}"/>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729746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076AED-813F-43BC-A9A9-BE0DF2C8A7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F011EB3-0FAE-455F-B9C0-3D09407B0B6D}"/>
              </a:ext>
            </a:extLst>
          </p:cNvPr>
          <p:cNvSpPr>
            <a:spLocks noGrp="1"/>
          </p:cNvSpPr>
          <p:nvPr>
            <p:ph type="dt" sz="half" idx="10"/>
          </p:nvPr>
        </p:nvSpPr>
        <p:spPr/>
        <p:txBody>
          <a:bodyPr/>
          <a:lstStyle/>
          <a:p>
            <a:fld id="{8AB65546-0E30-4C7D-9C0C-772569E05DE6}" type="datetime1">
              <a:rPr lang="fr-FR" smtClean="0"/>
              <a:t>12/10/2024</a:t>
            </a:fld>
            <a:endParaRPr lang="fr-FR"/>
          </a:p>
        </p:txBody>
      </p:sp>
      <p:sp>
        <p:nvSpPr>
          <p:cNvPr id="4" name="Espace réservé du pied de page 3">
            <a:extLst>
              <a:ext uri="{FF2B5EF4-FFF2-40B4-BE49-F238E27FC236}">
                <a16:creationId xmlns:a16="http://schemas.microsoft.com/office/drawing/2014/main" id="{9211B94F-06E2-4AC6-8395-3094C1E753D3}"/>
              </a:ext>
            </a:extLst>
          </p:cNvPr>
          <p:cNvSpPr>
            <a:spLocks noGrp="1"/>
          </p:cNvSpPr>
          <p:nvPr>
            <p:ph type="ftr" sz="quarter" idx="11"/>
          </p:nvPr>
        </p:nvSpPr>
        <p:spPr/>
        <p:txBody>
          <a:bodyPr/>
          <a:lstStyle/>
          <a:p>
            <a:r>
              <a:rPr lang="fr-FR"/>
              <a:t>Pole Humanités Design Département des Relations Humaines</a:t>
            </a:r>
          </a:p>
        </p:txBody>
      </p:sp>
      <p:sp>
        <p:nvSpPr>
          <p:cNvPr id="5" name="Espace réservé du numéro de diapositive 4">
            <a:extLst>
              <a:ext uri="{FF2B5EF4-FFF2-40B4-BE49-F238E27FC236}">
                <a16:creationId xmlns:a16="http://schemas.microsoft.com/office/drawing/2014/main" id="{0F7C7BD2-A58D-49FF-8B6B-11C350507B8B}"/>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20109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D838AF3-6BBE-4372-85E3-35C0DA233560}"/>
              </a:ext>
            </a:extLst>
          </p:cNvPr>
          <p:cNvSpPr>
            <a:spLocks noGrp="1"/>
          </p:cNvSpPr>
          <p:nvPr>
            <p:ph type="dt" sz="half" idx="10"/>
          </p:nvPr>
        </p:nvSpPr>
        <p:spPr/>
        <p:txBody>
          <a:bodyPr/>
          <a:lstStyle/>
          <a:p>
            <a:fld id="{9FC7C7C2-5EEF-4F84-B2AB-B8E97F3CEB56}" type="datetime1">
              <a:rPr lang="fr-FR" smtClean="0"/>
              <a:t>12/10/2024</a:t>
            </a:fld>
            <a:endParaRPr lang="fr-FR"/>
          </a:p>
        </p:txBody>
      </p:sp>
      <p:sp>
        <p:nvSpPr>
          <p:cNvPr id="3" name="Espace réservé du pied de page 2">
            <a:extLst>
              <a:ext uri="{FF2B5EF4-FFF2-40B4-BE49-F238E27FC236}">
                <a16:creationId xmlns:a16="http://schemas.microsoft.com/office/drawing/2014/main" id="{1A096396-B862-422C-AC8C-10B58053AE2B}"/>
              </a:ext>
            </a:extLst>
          </p:cNvPr>
          <p:cNvSpPr>
            <a:spLocks noGrp="1"/>
          </p:cNvSpPr>
          <p:nvPr>
            <p:ph type="ftr" sz="quarter" idx="11"/>
          </p:nvPr>
        </p:nvSpPr>
        <p:spPr/>
        <p:txBody>
          <a:bodyPr/>
          <a:lstStyle/>
          <a:p>
            <a:r>
              <a:rPr lang="fr-FR"/>
              <a:t>Pole Humanités Design Département des Relations Humaines</a:t>
            </a:r>
          </a:p>
        </p:txBody>
      </p:sp>
      <p:sp>
        <p:nvSpPr>
          <p:cNvPr id="4" name="Espace réservé du numéro de diapositive 3">
            <a:extLst>
              <a:ext uri="{FF2B5EF4-FFF2-40B4-BE49-F238E27FC236}">
                <a16:creationId xmlns:a16="http://schemas.microsoft.com/office/drawing/2014/main" id="{44B8E836-06A4-440E-9DA5-8F770ABCE259}"/>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7060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6BB0D-AD44-460A-9CFB-CF39FF16385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093CA18-FAB0-479D-93A9-43E0096CFB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A8FDAA7-4B7D-4504-A56A-A8A48AE66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C87B606-7357-4B33-AC52-1F6820B2A25E}"/>
              </a:ext>
            </a:extLst>
          </p:cNvPr>
          <p:cNvSpPr>
            <a:spLocks noGrp="1"/>
          </p:cNvSpPr>
          <p:nvPr>
            <p:ph type="dt" sz="half" idx="10"/>
          </p:nvPr>
        </p:nvSpPr>
        <p:spPr/>
        <p:txBody>
          <a:bodyPr/>
          <a:lstStyle/>
          <a:p>
            <a:fld id="{DCF960DE-0B53-40DA-A202-056BA988D849}" type="datetime1">
              <a:rPr lang="fr-FR" smtClean="0"/>
              <a:t>12/10/2024</a:t>
            </a:fld>
            <a:endParaRPr lang="fr-FR"/>
          </a:p>
        </p:txBody>
      </p:sp>
      <p:sp>
        <p:nvSpPr>
          <p:cNvPr id="6" name="Espace réservé du pied de page 5">
            <a:extLst>
              <a:ext uri="{FF2B5EF4-FFF2-40B4-BE49-F238E27FC236}">
                <a16:creationId xmlns:a16="http://schemas.microsoft.com/office/drawing/2014/main" id="{B0F3EEC2-D74E-466A-985E-132655B2BCA0}"/>
              </a:ext>
            </a:extLst>
          </p:cNvPr>
          <p:cNvSpPr>
            <a:spLocks noGrp="1"/>
          </p:cNvSpPr>
          <p:nvPr>
            <p:ph type="ftr" sz="quarter" idx="11"/>
          </p:nvPr>
        </p:nvSpPr>
        <p:spPr/>
        <p:txBody>
          <a:bodyPr/>
          <a:lstStyle/>
          <a:p>
            <a:r>
              <a:rPr lang="fr-FR"/>
              <a:t>Pole Humanités Design Département des Relations Humaines</a:t>
            </a:r>
          </a:p>
        </p:txBody>
      </p:sp>
      <p:sp>
        <p:nvSpPr>
          <p:cNvPr id="7" name="Espace réservé du numéro de diapositive 6">
            <a:extLst>
              <a:ext uri="{FF2B5EF4-FFF2-40B4-BE49-F238E27FC236}">
                <a16:creationId xmlns:a16="http://schemas.microsoft.com/office/drawing/2014/main" id="{1E024192-7EA5-499A-8612-D9A2074F9B67}"/>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218975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AF84F-3225-4987-A3BF-4A9DA2A762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A2C00E-62DC-4B8A-818C-294FA2363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EF21E3D-365C-4DB8-B098-FD813B437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18CC511-5818-45AB-810B-D161468A49EB}"/>
              </a:ext>
            </a:extLst>
          </p:cNvPr>
          <p:cNvSpPr>
            <a:spLocks noGrp="1"/>
          </p:cNvSpPr>
          <p:nvPr>
            <p:ph type="dt" sz="half" idx="10"/>
          </p:nvPr>
        </p:nvSpPr>
        <p:spPr/>
        <p:txBody>
          <a:bodyPr/>
          <a:lstStyle/>
          <a:p>
            <a:fld id="{D46209A0-857C-40DB-B03D-C1085CD64132}" type="datetime1">
              <a:rPr lang="fr-FR" smtClean="0"/>
              <a:t>12/10/2024</a:t>
            </a:fld>
            <a:endParaRPr lang="fr-FR"/>
          </a:p>
        </p:txBody>
      </p:sp>
      <p:sp>
        <p:nvSpPr>
          <p:cNvPr id="6" name="Espace réservé du pied de page 5">
            <a:extLst>
              <a:ext uri="{FF2B5EF4-FFF2-40B4-BE49-F238E27FC236}">
                <a16:creationId xmlns:a16="http://schemas.microsoft.com/office/drawing/2014/main" id="{AFE70699-F111-4E57-8CAF-29166BB124B2}"/>
              </a:ext>
            </a:extLst>
          </p:cNvPr>
          <p:cNvSpPr>
            <a:spLocks noGrp="1"/>
          </p:cNvSpPr>
          <p:nvPr>
            <p:ph type="ftr" sz="quarter" idx="11"/>
          </p:nvPr>
        </p:nvSpPr>
        <p:spPr/>
        <p:txBody>
          <a:bodyPr/>
          <a:lstStyle/>
          <a:p>
            <a:r>
              <a:rPr lang="fr-FR"/>
              <a:t>Pole Humanités Design Département des Relations Humaines</a:t>
            </a:r>
          </a:p>
        </p:txBody>
      </p:sp>
      <p:sp>
        <p:nvSpPr>
          <p:cNvPr id="7" name="Espace réservé du numéro de diapositive 6">
            <a:extLst>
              <a:ext uri="{FF2B5EF4-FFF2-40B4-BE49-F238E27FC236}">
                <a16:creationId xmlns:a16="http://schemas.microsoft.com/office/drawing/2014/main" id="{AC065213-9EBF-470C-AEA8-4D5CC1C51858}"/>
              </a:ext>
            </a:extLst>
          </p:cNvPr>
          <p:cNvSpPr>
            <a:spLocks noGrp="1"/>
          </p:cNvSpPr>
          <p:nvPr>
            <p:ph type="sldNum" sz="quarter" idx="12"/>
          </p:nvPr>
        </p:nvSpPr>
        <p:spPr/>
        <p:txBody>
          <a:bodyPr/>
          <a:lstStyle/>
          <a:p>
            <a:fld id="{8451C2F9-D2F6-4AB4-97F8-CBD41F7E86B7}" type="slidenum">
              <a:rPr lang="fr-FR" smtClean="0"/>
              <a:t>‹N°›</a:t>
            </a:fld>
            <a:endParaRPr lang="fr-FR"/>
          </a:p>
        </p:txBody>
      </p:sp>
    </p:spTree>
    <p:extLst>
      <p:ext uri="{BB962C8B-B14F-4D97-AF65-F5344CB8AC3E}">
        <p14:creationId xmlns:p14="http://schemas.microsoft.com/office/powerpoint/2010/main" val="32837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C82114F-748E-42C2-B0A0-2A63D436F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3BD43CD-9122-4CDD-B34C-BCCA03633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21C2A59-0F0E-4F20-90C0-0DA206364E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A07E8-0A93-443C-91C3-03788E1CD327}" type="datetime1">
              <a:rPr lang="fr-FR" smtClean="0"/>
              <a:t>12/10/2024</a:t>
            </a:fld>
            <a:endParaRPr lang="fr-FR"/>
          </a:p>
        </p:txBody>
      </p:sp>
      <p:sp>
        <p:nvSpPr>
          <p:cNvPr id="5" name="Espace réservé du pied de page 4">
            <a:extLst>
              <a:ext uri="{FF2B5EF4-FFF2-40B4-BE49-F238E27FC236}">
                <a16:creationId xmlns:a16="http://schemas.microsoft.com/office/drawing/2014/main" id="{B6B12C9F-F7EC-466E-8049-07FE70B60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BD87B3E0-83BE-48FE-8667-2DA5430904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1C2F9-D2F6-4AB4-97F8-CBD41F7E86B7}" type="slidenum">
              <a:rPr lang="fr-FR" smtClean="0"/>
              <a:t>‹N°›</a:t>
            </a:fld>
            <a:endParaRPr lang="fr-FR"/>
          </a:p>
        </p:txBody>
      </p:sp>
    </p:spTree>
    <p:extLst>
      <p:ext uri="{BB962C8B-B14F-4D97-AF65-F5344CB8AC3E}">
        <p14:creationId xmlns:p14="http://schemas.microsoft.com/office/powerpoint/2010/main" val="3510972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3998" y="1780673"/>
            <a:ext cx="9144000" cy="1328237"/>
          </a:xfrm>
        </p:spPr>
        <p:txBody>
          <a:bodyPr>
            <a:normAutofit/>
          </a:bodyPr>
          <a:lstStyle/>
          <a:p>
            <a:r>
              <a:rPr lang="fr-FR" spc="-240" dirty="0">
                <a:solidFill>
                  <a:schemeClr val="accent5">
                    <a:lumMod val="75000"/>
                  </a:schemeClr>
                </a:solidFill>
                <a:latin typeface="Gotham Medium" pitchFamily="50" charset="0"/>
                <a:cs typeface="Gotham Medium" pitchFamily="50" charset="0"/>
              </a:rPr>
              <a:t>Ethique et Science</a:t>
            </a:r>
            <a:endParaRPr lang="fr-FR"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sp>
        <p:nvSpPr>
          <p:cNvPr id="9" name="Sous-titre 2">
            <a:extLst>
              <a:ext uri="{FF2B5EF4-FFF2-40B4-BE49-F238E27FC236}">
                <a16:creationId xmlns:a16="http://schemas.microsoft.com/office/drawing/2014/main" id="{DBA5A874-694F-4AD9-BD71-3529EA63D534}"/>
              </a:ext>
            </a:extLst>
          </p:cNvPr>
          <p:cNvSpPr txBox="1">
            <a:spLocks/>
          </p:cNvSpPr>
          <p:nvPr/>
        </p:nvSpPr>
        <p:spPr>
          <a:xfrm>
            <a:off x="2637778" y="3130511"/>
            <a:ext cx="6426011" cy="6185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3200" dirty="0">
                <a:solidFill>
                  <a:schemeClr val="tx1">
                    <a:lumMod val="85000"/>
                    <a:lumOff val="15000"/>
                  </a:schemeClr>
                </a:solidFill>
                <a:latin typeface="Cambria" panose="02040503050406030204" pitchFamily="18" charset="0"/>
                <a:cs typeface="Times New Roman" panose="02020603050405020304" pitchFamily="18" charset="0"/>
              </a:rPr>
              <a:t>Séance 2 </a:t>
            </a:r>
            <a:endParaRPr lang="fr-FR" sz="3200" b="1" dirty="0">
              <a:solidFill>
                <a:schemeClr val="tx1">
                  <a:lumMod val="85000"/>
                  <a:lumOff val="15000"/>
                </a:schemeClr>
              </a:solidFill>
              <a:latin typeface="Cambria" panose="02040503050406030204" pitchFamily="18" charset="0"/>
              <a:cs typeface="Times New Roman" panose="02020603050405020304" pitchFamily="18" charset="0"/>
            </a:endParaRPr>
          </a:p>
          <a:p>
            <a:r>
              <a:rPr lang="fr-FR" b="1" dirty="0"/>
              <a:t>Les scientifiques au service de la guerre</a:t>
            </a:r>
          </a:p>
          <a:p>
            <a:r>
              <a:rPr lang="fr-FR" b="1" dirty="0"/>
              <a:t>Le nucléaire</a:t>
            </a:r>
            <a:r>
              <a:rPr lang="fr-FR" dirty="0"/>
              <a:t> </a:t>
            </a:r>
            <a:endParaRPr lang="fr-FR" sz="3200" dirty="0">
              <a:solidFill>
                <a:schemeClr val="tx1">
                  <a:lumMod val="85000"/>
                  <a:lumOff val="15000"/>
                </a:schemeClr>
              </a:solidFill>
              <a:latin typeface="Cambria" panose="02040503050406030204" pitchFamily="18"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7E50C749-411D-4C58-BECE-F6F98F8E6BD4}"/>
              </a:ext>
            </a:extLst>
          </p:cNvPr>
          <p:cNvSpPr>
            <a:spLocks noGrp="1"/>
          </p:cNvSpPr>
          <p:nvPr>
            <p:ph type="sldNum" sz="quarter" idx="12"/>
          </p:nvPr>
        </p:nvSpPr>
        <p:spPr>
          <a:xfrm>
            <a:off x="9448800" y="6494508"/>
            <a:ext cx="2743200" cy="365125"/>
          </a:xfrm>
        </p:spPr>
        <p:txBody>
          <a:bodyPr/>
          <a:lstStyle/>
          <a:p>
            <a:fld id="{8451C2F9-D2F6-4AB4-97F8-CBD41F7E86B7}" type="slidenum">
              <a:rPr lang="fr-FR" smtClean="0"/>
              <a:t>1</a:t>
            </a:fld>
            <a:endParaRPr lang="fr-FR"/>
          </a:p>
        </p:txBody>
      </p:sp>
      <p:sp>
        <p:nvSpPr>
          <p:cNvPr id="3" name="ZoneTexte 2">
            <a:extLst>
              <a:ext uri="{FF2B5EF4-FFF2-40B4-BE49-F238E27FC236}">
                <a16:creationId xmlns:a16="http://schemas.microsoft.com/office/drawing/2014/main" id="{B29D0200-D9B6-48E6-BC5A-8FC843719574}"/>
              </a:ext>
            </a:extLst>
          </p:cNvPr>
          <p:cNvSpPr txBox="1"/>
          <p:nvPr/>
        </p:nvSpPr>
        <p:spPr>
          <a:xfrm>
            <a:off x="240632" y="6115294"/>
            <a:ext cx="3657600" cy="369332"/>
          </a:xfrm>
          <a:prstGeom prst="rect">
            <a:avLst/>
          </a:prstGeom>
          <a:noFill/>
        </p:spPr>
        <p:txBody>
          <a:bodyPr wrap="square" lIns="91440" tIns="45720" rIns="91440" bIns="45720" rtlCol="0" anchor="t">
            <a:spAutoFit/>
          </a:bodyPr>
          <a:lstStyle/>
          <a:p>
            <a:r>
              <a:rPr lang="fr-FR" u="sng" dirty="0" err="1">
                <a:solidFill>
                  <a:schemeClr val="accent1"/>
                </a:solidFill>
              </a:rPr>
              <a:t>pierre.plancoulaine@cyu.fr</a:t>
            </a:r>
            <a:endParaRPr lang="fr-FR" u="sng" dirty="0">
              <a:solidFill>
                <a:schemeClr val="accent1"/>
              </a:solidFill>
            </a:endParaRPr>
          </a:p>
        </p:txBody>
      </p:sp>
    </p:spTree>
    <p:extLst>
      <p:ext uri="{BB962C8B-B14F-4D97-AF65-F5344CB8AC3E}">
        <p14:creationId xmlns:p14="http://schemas.microsoft.com/office/powerpoint/2010/main" val="9978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297F70-AA74-7245-932C-D5484B76F542}"/>
              </a:ext>
            </a:extLst>
          </p:cNvPr>
          <p:cNvSpPr>
            <a:spLocks noGrp="1"/>
          </p:cNvSpPr>
          <p:nvPr>
            <p:ph type="title"/>
          </p:nvPr>
        </p:nvSpPr>
        <p:spPr/>
        <p:txBody>
          <a:bodyPr>
            <a:normAutofit/>
          </a:bodyPr>
          <a:lstStyle/>
          <a:p>
            <a:r>
              <a:rPr lang="fr-FR" b="1" dirty="0">
                <a:latin typeface="Cambria" panose="02040503050406030204" pitchFamily="18" charset="0"/>
              </a:rPr>
              <a:t>Les scientifiques au service de la politique : des gaz chimiques à la bombe </a:t>
            </a:r>
          </a:p>
        </p:txBody>
      </p:sp>
      <p:sp>
        <p:nvSpPr>
          <p:cNvPr id="3" name="Espace réservé du contenu 2">
            <a:extLst>
              <a:ext uri="{FF2B5EF4-FFF2-40B4-BE49-F238E27FC236}">
                <a16:creationId xmlns:a16="http://schemas.microsoft.com/office/drawing/2014/main" id="{4B269774-6FB0-D741-A5EE-E931BB06F6E1}"/>
              </a:ext>
            </a:extLst>
          </p:cNvPr>
          <p:cNvSpPr>
            <a:spLocks noGrp="1"/>
          </p:cNvSpPr>
          <p:nvPr>
            <p:ph idx="1"/>
          </p:nvPr>
        </p:nvSpPr>
        <p:spPr>
          <a:xfrm>
            <a:off x="4002657" y="2070340"/>
            <a:ext cx="3571336" cy="4197110"/>
          </a:xfrm>
        </p:spPr>
        <p:txBody>
          <a:bodyPr>
            <a:normAutofit/>
          </a:bodyPr>
          <a:lstStyle/>
          <a:p>
            <a:pPr marL="0" indent="0" algn="just">
              <a:buNone/>
            </a:pPr>
            <a:endParaRPr lang="fr-FR" dirty="0">
              <a:latin typeface="Cambria" panose="02040503050406030204" pitchFamily="18" charset="0"/>
            </a:endParaRPr>
          </a:p>
          <a:p>
            <a:pPr marL="0" indent="0" algn="just">
              <a:buNone/>
            </a:pPr>
            <a:r>
              <a:rPr lang="fr-FR" sz="2400" dirty="0">
                <a:latin typeface="Cambria" panose="02040503050406030204" pitchFamily="18" charset="0"/>
              </a:rPr>
              <a:t>1915 : Utilisation des armes chimiques</a:t>
            </a:r>
          </a:p>
          <a:p>
            <a:pPr marL="0" indent="0" algn="just">
              <a:buNone/>
            </a:pPr>
            <a:r>
              <a:rPr lang="fr-FR" sz="2400" dirty="0">
                <a:latin typeface="Cambria" panose="02040503050406030204" pitchFamily="18" charset="0"/>
              </a:rPr>
              <a:t>1925 : Protocole de Genève. </a:t>
            </a:r>
          </a:p>
          <a:p>
            <a:pPr marL="0" indent="0" algn="just">
              <a:buNone/>
            </a:pPr>
            <a:r>
              <a:rPr lang="fr-FR" sz="2400" dirty="0">
                <a:latin typeface="Cambria" panose="02040503050406030204" pitchFamily="18" charset="0"/>
              </a:rPr>
              <a:t>1945 : Hiroshima et Nagasaki</a:t>
            </a:r>
          </a:p>
          <a:p>
            <a:endParaRPr lang="fr-FR" dirty="0"/>
          </a:p>
        </p:txBody>
      </p:sp>
      <p:sp>
        <p:nvSpPr>
          <p:cNvPr id="4" name="Espace réservé du numéro de diapositive 3">
            <a:extLst>
              <a:ext uri="{FF2B5EF4-FFF2-40B4-BE49-F238E27FC236}">
                <a16:creationId xmlns:a16="http://schemas.microsoft.com/office/drawing/2014/main" id="{1E1212F8-4EE0-694C-B36F-EB6868443502}"/>
              </a:ext>
            </a:extLst>
          </p:cNvPr>
          <p:cNvSpPr>
            <a:spLocks noGrp="1"/>
          </p:cNvSpPr>
          <p:nvPr>
            <p:ph type="sldNum" sz="quarter" idx="12"/>
          </p:nvPr>
        </p:nvSpPr>
        <p:spPr/>
        <p:txBody>
          <a:bodyPr/>
          <a:lstStyle/>
          <a:p>
            <a:fld id="{8451C2F9-D2F6-4AB4-97F8-CBD41F7E86B7}" type="slidenum">
              <a:rPr lang="fr-FR" smtClean="0"/>
              <a:t>2</a:t>
            </a:fld>
            <a:endParaRPr lang="fr-FR"/>
          </a:p>
        </p:txBody>
      </p:sp>
      <p:pic>
        <p:nvPicPr>
          <p:cNvPr id="6" name="Image 5">
            <a:extLst>
              <a:ext uri="{FF2B5EF4-FFF2-40B4-BE49-F238E27FC236}">
                <a16:creationId xmlns:a16="http://schemas.microsoft.com/office/drawing/2014/main" id="{DC417ED6-C5F7-CF46-BC9D-6E9AD98E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4430"/>
            <a:ext cx="3837677" cy="2558451"/>
          </a:xfrm>
          <a:prstGeom prst="rect">
            <a:avLst/>
          </a:prstGeom>
        </p:spPr>
      </p:pic>
      <p:pic>
        <p:nvPicPr>
          <p:cNvPr id="8" name="Image 7">
            <a:extLst>
              <a:ext uri="{FF2B5EF4-FFF2-40B4-BE49-F238E27FC236}">
                <a16:creationId xmlns:a16="http://schemas.microsoft.com/office/drawing/2014/main" id="{8E0B6E69-B56D-B24D-B03D-137ACA03D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400" y="1794892"/>
            <a:ext cx="2692400" cy="4023967"/>
          </a:xfrm>
          <a:prstGeom prst="rect">
            <a:avLst/>
          </a:prstGeom>
        </p:spPr>
      </p:pic>
    </p:spTree>
    <p:extLst>
      <p:ext uri="{BB962C8B-B14F-4D97-AF65-F5344CB8AC3E}">
        <p14:creationId xmlns:p14="http://schemas.microsoft.com/office/powerpoint/2010/main" val="917108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BA39104-D365-CB4C-9DAC-EF9D11F6A8C6}"/>
              </a:ext>
            </a:extLst>
          </p:cNvPr>
          <p:cNvSpPr>
            <a:spLocks noGrp="1"/>
          </p:cNvSpPr>
          <p:nvPr>
            <p:ph idx="1"/>
          </p:nvPr>
        </p:nvSpPr>
        <p:spPr>
          <a:xfrm>
            <a:off x="838200" y="1690688"/>
            <a:ext cx="4689987" cy="416130"/>
          </a:xfrm>
        </p:spPr>
        <p:txBody>
          <a:bodyPr>
            <a:normAutofit fontScale="85000" lnSpcReduction="10000"/>
          </a:bodyPr>
          <a:lstStyle/>
          <a:p>
            <a:r>
              <a:rPr lang="fr-FR" dirty="0">
                <a:latin typeface="Cambria" panose="02040503050406030204" pitchFamily="18" charset="0"/>
              </a:rPr>
              <a:t>La lettre d’Einstein à Roosevelt.</a:t>
            </a:r>
          </a:p>
          <a:p>
            <a:endParaRPr lang="fr-FR" dirty="0">
              <a:latin typeface="Cambria" panose="02040503050406030204" pitchFamily="18" charset="0"/>
            </a:endParaRPr>
          </a:p>
        </p:txBody>
      </p:sp>
      <p:sp>
        <p:nvSpPr>
          <p:cNvPr id="4" name="Espace réservé du numéro de diapositive 3">
            <a:extLst>
              <a:ext uri="{FF2B5EF4-FFF2-40B4-BE49-F238E27FC236}">
                <a16:creationId xmlns:a16="http://schemas.microsoft.com/office/drawing/2014/main" id="{3786E74A-9727-DE43-B7ED-647F1FB5DE30}"/>
              </a:ext>
            </a:extLst>
          </p:cNvPr>
          <p:cNvSpPr>
            <a:spLocks noGrp="1"/>
          </p:cNvSpPr>
          <p:nvPr>
            <p:ph type="sldNum" sz="quarter" idx="12"/>
          </p:nvPr>
        </p:nvSpPr>
        <p:spPr/>
        <p:txBody>
          <a:bodyPr/>
          <a:lstStyle/>
          <a:p>
            <a:fld id="{8451C2F9-D2F6-4AB4-97F8-CBD41F7E86B7}" type="slidenum">
              <a:rPr lang="fr-FR" smtClean="0"/>
              <a:t>3</a:t>
            </a:fld>
            <a:endParaRPr lang="fr-FR"/>
          </a:p>
        </p:txBody>
      </p:sp>
      <p:sp>
        <p:nvSpPr>
          <p:cNvPr id="6" name="Titre 5">
            <a:extLst>
              <a:ext uri="{FF2B5EF4-FFF2-40B4-BE49-F238E27FC236}">
                <a16:creationId xmlns:a16="http://schemas.microsoft.com/office/drawing/2014/main" id="{8D0429FB-5E72-2F47-A15D-605E57CBC860}"/>
              </a:ext>
            </a:extLst>
          </p:cNvPr>
          <p:cNvSpPr>
            <a:spLocks noGrp="1"/>
          </p:cNvSpPr>
          <p:nvPr>
            <p:ph type="title"/>
          </p:nvPr>
        </p:nvSpPr>
        <p:spPr/>
        <p:txBody>
          <a:bodyPr>
            <a:normAutofit/>
          </a:bodyPr>
          <a:lstStyle/>
          <a:p>
            <a:r>
              <a:rPr lang="fr-FR" sz="4000" b="1" dirty="0">
                <a:latin typeface="Cambria" panose="02040503050406030204" pitchFamily="18" charset="0"/>
              </a:rPr>
              <a:t>L’organisation du nucléaire militaire : Los </a:t>
            </a:r>
            <a:r>
              <a:rPr lang="fr-FR" sz="4000" b="1" dirty="0" err="1">
                <a:latin typeface="Cambria" panose="02040503050406030204" pitchFamily="18" charset="0"/>
              </a:rPr>
              <a:t>Alamos</a:t>
            </a:r>
            <a:endParaRPr lang="fr-FR" sz="4000" b="1" dirty="0">
              <a:latin typeface="Cambria" panose="02040503050406030204" pitchFamily="18" charset="0"/>
            </a:endParaRPr>
          </a:p>
        </p:txBody>
      </p:sp>
      <p:pic>
        <p:nvPicPr>
          <p:cNvPr id="5" name="Image 4">
            <a:extLst>
              <a:ext uri="{FF2B5EF4-FFF2-40B4-BE49-F238E27FC236}">
                <a16:creationId xmlns:a16="http://schemas.microsoft.com/office/drawing/2014/main" id="{E89867A5-B084-E548-8E57-B084D31C6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135" y="1825625"/>
            <a:ext cx="5105858" cy="4100928"/>
          </a:xfrm>
          <a:prstGeom prst="rect">
            <a:avLst/>
          </a:prstGeom>
        </p:spPr>
      </p:pic>
      <p:sp>
        <p:nvSpPr>
          <p:cNvPr id="8" name="ZoneTexte 7">
            <a:extLst>
              <a:ext uri="{FF2B5EF4-FFF2-40B4-BE49-F238E27FC236}">
                <a16:creationId xmlns:a16="http://schemas.microsoft.com/office/drawing/2014/main" id="{8B9E2C29-8DE8-48B8-9D40-2604D5434847}"/>
              </a:ext>
            </a:extLst>
          </p:cNvPr>
          <p:cNvSpPr txBox="1"/>
          <p:nvPr/>
        </p:nvSpPr>
        <p:spPr>
          <a:xfrm>
            <a:off x="934065" y="2151122"/>
            <a:ext cx="4778477" cy="3539430"/>
          </a:xfrm>
          <a:prstGeom prst="rect">
            <a:avLst/>
          </a:prstGeom>
          <a:noFill/>
        </p:spPr>
        <p:txBody>
          <a:bodyPr wrap="square" rtlCol="0">
            <a:spAutoFit/>
          </a:bodyPr>
          <a:lstStyle/>
          <a:p>
            <a:pPr lvl="0" eaLnBrk="0" fontAlgn="base" hangingPunct="0">
              <a:spcBef>
                <a:spcPct val="0"/>
              </a:spcBef>
              <a:spcAft>
                <a:spcPct val="0"/>
              </a:spcAft>
            </a:pPr>
            <a:r>
              <a:rPr lang="fr-FR" altLang="fr-FR" sz="1400" dirty="0">
                <a:latin typeface="Arial" panose="020B0604020202020204" pitchFamily="34" charset="0"/>
              </a:rPr>
              <a:t>« Au cours des quatre derniers mois, il a été rendu probable – grâce aux travaux [...] de </a:t>
            </a:r>
            <a:r>
              <a:rPr lang="fr-FR" altLang="fr-FR" sz="1400" dirty="0" err="1">
                <a:latin typeface="Arial" panose="020B0604020202020204" pitchFamily="34" charset="0"/>
              </a:rPr>
              <a:t>Szilárd</a:t>
            </a:r>
            <a:r>
              <a:rPr lang="fr-FR" altLang="fr-FR" sz="1400" dirty="0">
                <a:latin typeface="Arial" panose="020B0604020202020204" pitchFamily="34" charset="0"/>
              </a:rPr>
              <a:t> en Amérique – qu'il deviendrait possible de mettre en place une réaction nucléaire en chaîne dans une grande masse d'uranium, en lesquelles de vastes quantités d'énergie et de grandes quantités de nouveaux éléments semblables au radium seraient générées. Maintenant, il semble presque certain que cela pourrait être réalisé dans un avenir immédiat.</a:t>
            </a:r>
          </a:p>
          <a:p>
            <a:pPr lvl="0" eaLnBrk="0" fontAlgn="base" hangingPunct="0">
              <a:spcBef>
                <a:spcPct val="0"/>
              </a:spcBef>
              <a:spcAft>
                <a:spcPct val="0"/>
              </a:spcAft>
            </a:pPr>
            <a:r>
              <a:rPr lang="fr-FR" altLang="fr-FR" sz="1400" dirty="0">
                <a:latin typeface="Arial" panose="020B0604020202020204" pitchFamily="34" charset="0"/>
              </a:rPr>
              <a:t>Ce nouveau phénomène conduirait également à la construction de bombes, et il est concevable — quoique beaucoup moins certain — que des bombes extrêmement puissantes d'un nouveau type soient ainsi construites. Une seule bombe de ce type, transportée par bateau et explosée dans un port, pourrait très bien détruire tout le port ainsi qu'une partie du territoire environnant. »</a:t>
            </a:r>
          </a:p>
        </p:txBody>
      </p:sp>
    </p:spTree>
    <p:extLst>
      <p:ext uri="{BB962C8B-B14F-4D97-AF65-F5344CB8AC3E}">
        <p14:creationId xmlns:p14="http://schemas.microsoft.com/office/powerpoint/2010/main" val="59959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32B1E-CBB4-F34B-9C49-DB2E52CDE3E3}"/>
              </a:ext>
            </a:extLst>
          </p:cNvPr>
          <p:cNvSpPr>
            <a:spLocks noGrp="1"/>
          </p:cNvSpPr>
          <p:nvPr>
            <p:ph type="title"/>
          </p:nvPr>
        </p:nvSpPr>
        <p:spPr/>
        <p:txBody>
          <a:bodyPr/>
          <a:lstStyle/>
          <a:p>
            <a:r>
              <a:rPr lang="fr-FR" b="1" dirty="0">
                <a:latin typeface="Cambria" panose="02040503050406030204" pitchFamily="18" charset="0"/>
              </a:rPr>
              <a:t>Les risques du nucléaire civil</a:t>
            </a:r>
          </a:p>
        </p:txBody>
      </p:sp>
      <p:sp>
        <p:nvSpPr>
          <p:cNvPr id="3" name="Espace réservé du contenu 2">
            <a:extLst>
              <a:ext uri="{FF2B5EF4-FFF2-40B4-BE49-F238E27FC236}">
                <a16:creationId xmlns:a16="http://schemas.microsoft.com/office/drawing/2014/main" id="{CD967B49-BFCB-854D-B040-59D28847C5EB}"/>
              </a:ext>
            </a:extLst>
          </p:cNvPr>
          <p:cNvSpPr>
            <a:spLocks noGrp="1"/>
          </p:cNvSpPr>
          <p:nvPr>
            <p:ph idx="1"/>
          </p:nvPr>
        </p:nvSpPr>
        <p:spPr>
          <a:xfrm>
            <a:off x="838200" y="2432649"/>
            <a:ext cx="6114691" cy="3367498"/>
          </a:xfrm>
        </p:spPr>
        <p:txBody>
          <a:bodyPr>
            <a:normAutofit/>
          </a:bodyPr>
          <a:lstStyle/>
          <a:p>
            <a:r>
              <a:rPr lang="fr-FR" dirty="0">
                <a:latin typeface="Cambria" panose="02040503050406030204" pitchFamily="18" charset="0"/>
                <a:ea typeface="Cambria" panose="02040503050406030204" pitchFamily="18" charset="0"/>
              </a:rPr>
              <a:t>Les promesses des scientifiques</a:t>
            </a:r>
          </a:p>
          <a:p>
            <a:r>
              <a:rPr lang="fr-FR" dirty="0">
                <a:latin typeface="Cambria" panose="02040503050406030204" pitchFamily="18" charset="0"/>
                <a:ea typeface="Cambria" panose="02040503050406030204" pitchFamily="18" charset="0"/>
              </a:rPr>
              <a:t>Les risques liées aux centrales</a:t>
            </a:r>
          </a:p>
          <a:p>
            <a:r>
              <a:rPr lang="fr-FR" dirty="0">
                <a:latin typeface="Cambria" panose="02040503050406030204" pitchFamily="18" charset="0"/>
                <a:ea typeface="Cambria" panose="02040503050406030204" pitchFamily="18" charset="0"/>
              </a:rPr>
              <a:t>Les accidents de gravité « moyenne ».</a:t>
            </a:r>
          </a:p>
          <a:p>
            <a:r>
              <a:rPr lang="fr-FR" dirty="0">
                <a:latin typeface="Cambria" panose="02040503050406030204" pitchFamily="18" charset="0"/>
                <a:ea typeface="Cambria" panose="02040503050406030204" pitchFamily="18" charset="0"/>
              </a:rPr>
              <a:t>La catastrophe de Tchernobyl</a:t>
            </a:r>
          </a:p>
          <a:p>
            <a:r>
              <a:rPr lang="fr-FR" dirty="0">
                <a:latin typeface="Cambria" panose="02040503050406030204" pitchFamily="18" charset="0"/>
                <a:ea typeface="Cambria" panose="02040503050406030204" pitchFamily="18" charset="0"/>
              </a:rPr>
              <a:t>Les répercussions internationales</a:t>
            </a:r>
          </a:p>
          <a:p>
            <a:r>
              <a:rPr lang="fr-FR" dirty="0">
                <a:latin typeface="Cambria" panose="02040503050406030204" pitchFamily="18" charset="0"/>
                <a:ea typeface="Cambria" panose="02040503050406030204" pitchFamily="18" charset="0"/>
              </a:rPr>
              <a:t>La question des déchets</a:t>
            </a:r>
          </a:p>
        </p:txBody>
      </p:sp>
      <p:sp>
        <p:nvSpPr>
          <p:cNvPr id="4" name="Espace réservé du numéro de diapositive 3">
            <a:extLst>
              <a:ext uri="{FF2B5EF4-FFF2-40B4-BE49-F238E27FC236}">
                <a16:creationId xmlns:a16="http://schemas.microsoft.com/office/drawing/2014/main" id="{EEA52B6C-ECAB-074D-8CF4-0195FD7C5764}"/>
              </a:ext>
            </a:extLst>
          </p:cNvPr>
          <p:cNvSpPr>
            <a:spLocks noGrp="1"/>
          </p:cNvSpPr>
          <p:nvPr>
            <p:ph type="sldNum" sz="quarter" idx="12"/>
          </p:nvPr>
        </p:nvSpPr>
        <p:spPr/>
        <p:txBody>
          <a:bodyPr/>
          <a:lstStyle/>
          <a:p>
            <a:fld id="{8451C2F9-D2F6-4AB4-97F8-CBD41F7E86B7}" type="slidenum">
              <a:rPr lang="fr-FR" smtClean="0"/>
              <a:t>4</a:t>
            </a:fld>
            <a:endParaRPr lang="fr-FR"/>
          </a:p>
        </p:txBody>
      </p:sp>
      <p:pic>
        <p:nvPicPr>
          <p:cNvPr id="6" name="Image 5">
            <a:extLst>
              <a:ext uri="{FF2B5EF4-FFF2-40B4-BE49-F238E27FC236}">
                <a16:creationId xmlns:a16="http://schemas.microsoft.com/office/drawing/2014/main" id="{BC808388-488F-B74A-8856-E4E47ACF9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803" y="1328379"/>
            <a:ext cx="3301041" cy="4120801"/>
          </a:xfrm>
          <a:prstGeom prst="rect">
            <a:avLst/>
          </a:prstGeom>
        </p:spPr>
      </p:pic>
    </p:spTree>
    <p:extLst>
      <p:ext uri="{BB962C8B-B14F-4D97-AF65-F5344CB8AC3E}">
        <p14:creationId xmlns:p14="http://schemas.microsoft.com/office/powerpoint/2010/main" val="368912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2D994-9A6E-B94F-92AE-2E909EA1F723}"/>
              </a:ext>
            </a:extLst>
          </p:cNvPr>
          <p:cNvSpPr>
            <a:spLocks noGrp="1"/>
          </p:cNvSpPr>
          <p:nvPr>
            <p:ph type="title"/>
          </p:nvPr>
        </p:nvSpPr>
        <p:spPr>
          <a:xfrm>
            <a:off x="838200" y="966158"/>
            <a:ext cx="10515600" cy="724530"/>
          </a:xfrm>
        </p:spPr>
        <p:txBody>
          <a:bodyPr>
            <a:normAutofit fontScale="90000"/>
          </a:bodyPr>
          <a:lstStyle/>
          <a:p>
            <a:r>
              <a:rPr lang="fr-FR" b="1" dirty="0">
                <a:latin typeface="Cambria" panose="02040503050406030204" pitchFamily="18" charset="0"/>
              </a:rPr>
              <a:t>L’échelle INES</a:t>
            </a:r>
            <a:br>
              <a:rPr lang="fr-FR" dirty="0"/>
            </a:br>
            <a:r>
              <a:rPr lang="fr-FR" sz="2200" dirty="0"/>
              <a:t>Après l’accident de la centrale de Tchernobyl et afin d’aider la population et les médias à comprendre immédiatement la gravité d’un incident ou d’un accident dans le domaine nucléaire, une échelle de gravité a été créée, semblable à l’échelle de Richter qui informe sur la puissance des tremblements de terre.</a:t>
            </a:r>
          </a:p>
        </p:txBody>
      </p:sp>
      <p:pic>
        <p:nvPicPr>
          <p:cNvPr id="6" name="Espace réservé du contenu 5">
            <a:extLst>
              <a:ext uri="{FF2B5EF4-FFF2-40B4-BE49-F238E27FC236}">
                <a16:creationId xmlns:a16="http://schemas.microsoft.com/office/drawing/2014/main" id="{2745DC16-6FF0-9C46-9297-FE0B7326DD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7705" y="1977231"/>
            <a:ext cx="7620000" cy="4229100"/>
          </a:xfrm>
        </p:spPr>
      </p:pic>
      <p:sp>
        <p:nvSpPr>
          <p:cNvPr id="4" name="Espace réservé du numéro de diapositive 3">
            <a:extLst>
              <a:ext uri="{FF2B5EF4-FFF2-40B4-BE49-F238E27FC236}">
                <a16:creationId xmlns:a16="http://schemas.microsoft.com/office/drawing/2014/main" id="{CE981EB1-A824-B44C-8ED1-F21142C2607F}"/>
              </a:ext>
            </a:extLst>
          </p:cNvPr>
          <p:cNvSpPr>
            <a:spLocks noGrp="1"/>
          </p:cNvSpPr>
          <p:nvPr>
            <p:ph type="sldNum" sz="quarter" idx="12"/>
          </p:nvPr>
        </p:nvSpPr>
        <p:spPr/>
        <p:txBody>
          <a:bodyPr/>
          <a:lstStyle/>
          <a:p>
            <a:fld id="{8451C2F9-D2F6-4AB4-97F8-CBD41F7E86B7}" type="slidenum">
              <a:rPr lang="fr-FR" smtClean="0"/>
              <a:t>5</a:t>
            </a:fld>
            <a:endParaRPr lang="fr-FR"/>
          </a:p>
        </p:txBody>
      </p:sp>
    </p:spTree>
    <p:extLst>
      <p:ext uri="{BB962C8B-B14F-4D97-AF65-F5344CB8AC3E}">
        <p14:creationId xmlns:p14="http://schemas.microsoft.com/office/powerpoint/2010/main" val="3945896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E9F0C1-B0A2-4743-B874-695A7AC105F3}"/>
              </a:ext>
            </a:extLst>
          </p:cNvPr>
          <p:cNvSpPr>
            <a:spLocks noGrp="1"/>
          </p:cNvSpPr>
          <p:nvPr>
            <p:ph type="title"/>
          </p:nvPr>
        </p:nvSpPr>
        <p:spPr/>
        <p:txBody>
          <a:bodyPr>
            <a:normAutofit/>
          </a:bodyPr>
          <a:lstStyle/>
          <a:p>
            <a:r>
              <a:rPr lang="fr-FR" sz="3200" b="1" dirty="0">
                <a:latin typeface="Cambria" panose="02040503050406030204" pitchFamily="18" charset="0"/>
              </a:rPr>
              <a:t>Le dilemme éthique secret/transparence : l’exemple du nucléaire</a:t>
            </a:r>
            <a:endParaRPr lang="fr-FR" sz="3200" dirty="0"/>
          </a:p>
        </p:txBody>
      </p:sp>
      <p:sp>
        <p:nvSpPr>
          <p:cNvPr id="3" name="Espace réservé du contenu 2">
            <a:extLst>
              <a:ext uri="{FF2B5EF4-FFF2-40B4-BE49-F238E27FC236}">
                <a16:creationId xmlns:a16="http://schemas.microsoft.com/office/drawing/2014/main" id="{DFC354F1-301F-B14C-8031-C9FDDBDA3769}"/>
              </a:ext>
            </a:extLst>
          </p:cNvPr>
          <p:cNvSpPr>
            <a:spLocks noGrp="1"/>
          </p:cNvSpPr>
          <p:nvPr>
            <p:ph idx="1"/>
          </p:nvPr>
        </p:nvSpPr>
        <p:spPr/>
        <p:txBody>
          <a:bodyPr/>
          <a:lstStyle/>
          <a:p>
            <a:r>
              <a:rPr lang="fr-FR" sz="2400" dirty="0">
                <a:latin typeface="Cambria" panose="02040503050406030204" pitchFamily="18" charset="0"/>
              </a:rPr>
              <a:t>La pratique du double jeu : l’exemple israélien avec </a:t>
            </a:r>
            <a:r>
              <a:rPr lang="fr-FR" sz="2400" dirty="0" err="1">
                <a:latin typeface="Cambria" panose="02040503050406030204" pitchFamily="18" charset="0"/>
              </a:rPr>
              <a:t>Mordechaï</a:t>
            </a:r>
            <a:r>
              <a:rPr lang="fr-FR" sz="2400" dirty="0">
                <a:latin typeface="Cambria" panose="02040503050406030204" pitchFamily="18" charset="0"/>
              </a:rPr>
              <a:t> </a:t>
            </a:r>
            <a:r>
              <a:rPr lang="fr-FR" sz="2400" dirty="0" err="1">
                <a:latin typeface="Cambria" panose="02040503050406030204" pitchFamily="18" charset="0"/>
              </a:rPr>
              <a:t>Vanunu</a:t>
            </a:r>
            <a:endParaRPr lang="fr-FR" sz="2400" dirty="0">
              <a:latin typeface="Cambria" panose="02040503050406030204" pitchFamily="18" charset="0"/>
            </a:endParaRPr>
          </a:p>
          <a:p>
            <a:pPr marL="0" indent="0">
              <a:buNone/>
            </a:pPr>
            <a:endParaRPr lang="fr-FR" sz="2400" dirty="0">
              <a:latin typeface="Cambria" panose="02040503050406030204" pitchFamily="18" charset="0"/>
            </a:endParaRPr>
          </a:p>
          <a:p>
            <a:endParaRPr lang="fr-FR" dirty="0"/>
          </a:p>
        </p:txBody>
      </p:sp>
      <p:sp>
        <p:nvSpPr>
          <p:cNvPr id="4" name="Espace réservé du numéro de diapositive 3">
            <a:extLst>
              <a:ext uri="{FF2B5EF4-FFF2-40B4-BE49-F238E27FC236}">
                <a16:creationId xmlns:a16="http://schemas.microsoft.com/office/drawing/2014/main" id="{C250424A-9DB7-9D4D-ABAD-CDA382FF8CF2}"/>
              </a:ext>
            </a:extLst>
          </p:cNvPr>
          <p:cNvSpPr>
            <a:spLocks noGrp="1"/>
          </p:cNvSpPr>
          <p:nvPr>
            <p:ph type="sldNum" sz="quarter" idx="12"/>
          </p:nvPr>
        </p:nvSpPr>
        <p:spPr/>
        <p:txBody>
          <a:bodyPr/>
          <a:lstStyle/>
          <a:p>
            <a:fld id="{8451C2F9-D2F6-4AB4-97F8-CBD41F7E86B7}" type="slidenum">
              <a:rPr lang="fr-FR" smtClean="0"/>
              <a:t>6</a:t>
            </a:fld>
            <a:endParaRPr lang="fr-FR"/>
          </a:p>
        </p:txBody>
      </p:sp>
      <p:pic>
        <p:nvPicPr>
          <p:cNvPr id="6" name="Image 5">
            <a:extLst>
              <a:ext uri="{FF2B5EF4-FFF2-40B4-BE49-F238E27FC236}">
                <a16:creationId xmlns:a16="http://schemas.microsoft.com/office/drawing/2014/main" id="{1CF5AD58-BED4-CA48-B53A-BE7ABDE6FFC1}"/>
              </a:ext>
            </a:extLst>
          </p:cNvPr>
          <p:cNvPicPr>
            <a:picLocks noChangeAspect="1"/>
          </p:cNvPicPr>
          <p:nvPr/>
        </p:nvPicPr>
        <p:blipFill>
          <a:blip r:embed="rId2"/>
          <a:stretch>
            <a:fillRect/>
          </a:stretch>
        </p:blipFill>
        <p:spPr>
          <a:xfrm>
            <a:off x="3181276" y="2934652"/>
            <a:ext cx="2612016" cy="3604260"/>
          </a:xfrm>
          <a:prstGeom prst="rect">
            <a:avLst/>
          </a:prstGeom>
        </p:spPr>
      </p:pic>
      <p:pic>
        <p:nvPicPr>
          <p:cNvPr id="8" name="Image 7">
            <a:extLst>
              <a:ext uri="{FF2B5EF4-FFF2-40B4-BE49-F238E27FC236}">
                <a16:creationId xmlns:a16="http://schemas.microsoft.com/office/drawing/2014/main" id="{5CA5406C-1E86-3E46-84C6-328FD32CD773}"/>
              </a:ext>
            </a:extLst>
          </p:cNvPr>
          <p:cNvPicPr>
            <a:picLocks noChangeAspect="1"/>
          </p:cNvPicPr>
          <p:nvPr/>
        </p:nvPicPr>
        <p:blipFill>
          <a:blip r:embed="rId3"/>
          <a:stretch>
            <a:fillRect/>
          </a:stretch>
        </p:blipFill>
        <p:spPr>
          <a:xfrm>
            <a:off x="599446" y="3133093"/>
            <a:ext cx="3078474" cy="2854002"/>
          </a:xfrm>
          <a:prstGeom prst="rect">
            <a:avLst/>
          </a:prstGeom>
        </p:spPr>
      </p:pic>
      <p:pic>
        <p:nvPicPr>
          <p:cNvPr id="14" name="Image 13">
            <a:extLst>
              <a:ext uri="{FF2B5EF4-FFF2-40B4-BE49-F238E27FC236}">
                <a16:creationId xmlns:a16="http://schemas.microsoft.com/office/drawing/2014/main" id="{ACD80560-34E9-4874-815D-D9772FED7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934652"/>
            <a:ext cx="5549764" cy="3121742"/>
          </a:xfrm>
          <a:prstGeom prst="rect">
            <a:avLst/>
          </a:prstGeom>
        </p:spPr>
      </p:pic>
    </p:spTree>
    <p:extLst>
      <p:ext uri="{BB962C8B-B14F-4D97-AF65-F5344CB8AC3E}">
        <p14:creationId xmlns:p14="http://schemas.microsoft.com/office/powerpoint/2010/main" val="46745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AC89C19-40BC-4160-BC04-22D1747ACEEE}"/>
              </a:ext>
            </a:extLst>
          </p:cNvPr>
          <p:cNvSpPr>
            <a:spLocks noGrp="1"/>
          </p:cNvSpPr>
          <p:nvPr>
            <p:ph idx="1"/>
          </p:nvPr>
        </p:nvSpPr>
        <p:spPr>
          <a:xfrm>
            <a:off x="838200" y="737419"/>
            <a:ext cx="10515600" cy="5439544"/>
          </a:xfrm>
        </p:spPr>
        <p:txBody>
          <a:bodyPr/>
          <a:lstStyle/>
          <a:p>
            <a:r>
              <a:rPr lang="fr-FR" dirty="0">
                <a:latin typeface="Cambria" panose="02040503050406030204" pitchFamily="18" charset="0"/>
                <a:ea typeface="Cambria" panose="02040503050406030204" pitchFamily="18" charset="0"/>
              </a:rPr>
              <a:t>Les drones de combat : un objet volant controversé.</a:t>
            </a:r>
          </a:p>
          <a:p>
            <a:pPr marL="0" indent="0">
              <a:buNone/>
            </a:pPr>
            <a:r>
              <a:rPr lang="fr-FR" dirty="0">
                <a:latin typeface="Cambria" panose="02040503050406030204" pitchFamily="18" charset="0"/>
                <a:ea typeface="Cambria" panose="02040503050406030204" pitchFamily="18" charset="0"/>
              </a:rPr>
              <a:t>Comment la science détourne-t-elle le sens de la guerre ? </a:t>
            </a:r>
          </a:p>
        </p:txBody>
      </p:sp>
      <p:sp>
        <p:nvSpPr>
          <p:cNvPr id="4" name="Espace réservé du numéro de diapositive 3">
            <a:extLst>
              <a:ext uri="{FF2B5EF4-FFF2-40B4-BE49-F238E27FC236}">
                <a16:creationId xmlns:a16="http://schemas.microsoft.com/office/drawing/2014/main" id="{2860B0FF-35ED-4173-AA02-DB1DAB7FC31A}"/>
              </a:ext>
            </a:extLst>
          </p:cNvPr>
          <p:cNvSpPr>
            <a:spLocks noGrp="1"/>
          </p:cNvSpPr>
          <p:nvPr>
            <p:ph type="sldNum" sz="quarter" idx="12"/>
          </p:nvPr>
        </p:nvSpPr>
        <p:spPr/>
        <p:txBody>
          <a:bodyPr/>
          <a:lstStyle/>
          <a:p>
            <a:fld id="{8451C2F9-D2F6-4AB4-97F8-CBD41F7E86B7}" type="slidenum">
              <a:rPr lang="fr-FR" smtClean="0"/>
              <a:t>7</a:t>
            </a:fld>
            <a:endParaRPr lang="fr-FR"/>
          </a:p>
        </p:txBody>
      </p:sp>
      <p:pic>
        <p:nvPicPr>
          <p:cNvPr id="6" name="Image 5">
            <a:extLst>
              <a:ext uri="{FF2B5EF4-FFF2-40B4-BE49-F238E27FC236}">
                <a16:creationId xmlns:a16="http://schemas.microsoft.com/office/drawing/2014/main" id="{DF7D3548-7324-4080-B2B9-F01C2F063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896" y="1868591"/>
            <a:ext cx="7659328" cy="4308372"/>
          </a:xfrm>
          <a:prstGeom prst="rect">
            <a:avLst/>
          </a:prstGeom>
        </p:spPr>
      </p:pic>
    </p:spTree>
    <p:extLst>
      <p:ext uri="{BB962C8B-B14F-4D97-AF65-F5344CB8AC3E}">
        <p14:creationId xmlns:p14="http://schemas.microsoft.com/office/powerpoint/2010/main" val="20874583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BBBBB44617C9D41B212B2E264D58958" ma:contentTypeVersion="4" ma:contentTypeDescription="Crée un document." ma:contentTypeScope="" ma:versionID="d918869b6b1e82fc294c3fd81e1d5a57">
  <xsd:schema xmlns:xsd="http://www.w3.org/2001/XMLSchema" xmlns:xs="http://www.w3.org/2001/XMLSchema" xmlns:p="http://schemas.microsoft.com/office/2006/metadata/properties" xmlns:ns2="e44605a1-2ceb-48c5-9784-b5005a007fc4" targetNamespace="http://schemas.microsoft.com/office/2006/metadata/properties" ma:root="true" ma:fieldsID="e4fbadf0f91d9f954b914dcf48a6abec" ns2:_="">
    <xsd:import namespace="e44605a1-2ceb-48c5-9784-b5005a007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4605a1-2ceb-48c5-9784-b5005a007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E14CC5-DC1E-4E05-B295-2662DDE0AD40}">
  <ds:schemaRefs>
    <ds:schemaRef ds:uri="http://schemas.microsoft.com/office/2006/documentManagement/types"/>
    <ds:schemaRef ds:uri="http://schemas.microsoft.com/office/2006/metadata/properties"/>
    <ds:schemaRef ds:uri="http://purl.org/dc/dcmitype/"/>
    <ds:schemaRef ds:uri="http://www.w3.org/XML/1998/namespace"/>
    <ds:schemaRef ds:uri="http://schemas.openxmlformats.org/package/2006/metadata/core-properties"/>
    <ds:schemaRef ds:uri="http://schemas.microsoft.com/office/infopath/2007/PartnerControls"/>
    <ds:schemaRef ds:uri="d8622fd7-cec1-4731-a423-3ed22d3b9aea"/>
    <ds:schemaRef ds:uri="http://purl.org/dc/terms/"/>
    <ds:schemaRef ds:uri="http://purl.org/dc/elements/1.1/"/>
  </ds:schemaRefs>
</ds:datastoreItem>
</file>

<file path=customXml/itemProps2.xml><?xml version="1.0" encoding="utf-8"?>
<ds:datastoreItem xmlns:ds="http://schemas.openxmlformats.org/officeDocument/2006/customXml" ds:itemID="{6DFF8382-0BDA-4706-B235-BF0830757EC1}"/>
</file>

<file path=customXml/itemProps3.xml><?xml version="1.0" encoding="utf-8"?>
<ds:datastoreItem xmlns:ds="http://schemas.openxmlformats.org/officeDocument/2006/customXml" ds:itemID="{DC426D2F-3519-40F3-A8F7-18D13574B6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485</TotalTime>
  <Words>347</Words>
  <Application>Microsoft Office PowerPoint</Application>
  <PresentationFormat>Grand écran</PresentationFormat>
  <Paragraphs>33</Paragraphs>
  <Slides>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vt:i4>
      </vt:variant>
    </vt:vector>
  </HeadingPairs>
  <TitlesOfParts>
    <vt:vector size="14" baseType="lpstr">
      <vt:lpstr>Arial</vt:lpstr>
      <vt:lpstr>Calibri</vt:lpstr>
      <vt:lpstr>Calibri Light</vt:lpstr>
      <vt:lpstr>Cambria</vt:lpstr>
      <vt:lpstr>Gotham Medium</vt:lpstr>
      <vt:lpstr>Times New Roman</vt:lpstr>
      <vt:lpstr>Thème Office</vt:lpstr>
      <vt:lpstr>Ethique et Science</vt:lpstr>
      <vt:lpstr>Les scientifiques au service de la politique : des gaz chimiques à la bombe </vt:lpstr>
      <vt:lpstr>L’organisation du nucléaire militaire : Los Alamos</vt:lpstr>
      <vt:lpstr>Les risques du nucléaire civil</vt:lpstr>
      <vt:lpstr>L’échelle INES Après l’accident de la centrale de Tchernobyl et afin d’aider la population et les médias à comprendre immédiatement la gravité d’un incident ou d’un accident dans le domaine nucléaire, une échelle de gravité a été créée, semblable à l’échelle de Richter qui informe sur la puissance des tremblements de terre.</vt:lpstr>
      <vt:lpstr>Le dilemme éthique secret/transparence : l’exemple du nucléaire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Alexis Weinberg</dc:creator>
  <cp:lastModifiedBy>Pierre Plancoulaine</cp:lastModifiedBy>
  <cp:revision>37</cp:revision>
  <dcterms:created xsi:type="dcterms:W3CDTF">2021-01-22T13:41:31Z</dcterms:created>
  <dcterms:modified xsi:type="dcterms:W3CDTF">2024-10-12T15:50:41Z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0x0101004BBBBB44617C9D41B212B2E264D58958</vt:lpwstr>
  </property>
</Properties>
</file>